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1" r:id="rId3"/>
    <p:sldId id="283" r:id="rId4"/>
    <p:sldId id="279" r:id="rId5"/>
    <p:sldId id="285" r:id="rId6"/>
    <p:sldId id="281" r:id="rId7"/>
    <p:sldId id="287" r:id="rId8"/>
    <p:sldId id="288" r:id="rId9"/>
    <p:sldId id="280" r:id="rId10"/>
    <p:sldId id="257" r:id="rId11"/>
    <p:sldId id="286" r:id="rId12"/>
    <p:sldId id="282" r:id="rId13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m-vindo" id="{E75E278A-FF0E-49A4-B170-79828D63BBAD}">
          <p14:sldIdLst>
            <p14:sldId id="256"/>
          </p14:sldIdLst>
        </p14:section>
        <p14:section name="Voip Informaçao" id="{B9B51309-D148-4332-87C2-07BE32FBCA3B}">
          <p14:sldIdLst>
            <p14:sldId id="271"/>
            <p14:sldId id="283"/>
            <p14:sldId id="279"/>
            <p14:sldId id="285"/>
            <p14:sldId id="281"/>
            <p14:sldId id="287"/>
            <p14:sldId id="288"/>
            <p14:sldId id="280"/>
            <p14:sldId id="257"/>
            <p14:sldId id="286"/>
          </p14:sldIdLst>
        </p14:section>
        <p14:section name="Duvidas?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09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F4031C-E135-42E0-B545-9929ABD16C42}" type="datetime1">
              <a:rPr lang="pt-PT" smtClean="0"/>
              <a:t>20/11/2023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642230-0EF0-4E4B-9164-352A120B7DB5}" type="datetime1">
              <a:rPr lang="pt-PT" noProof="0" smtClean="0"/>
              <a:t>20/11/2023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9174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56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0754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1792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0277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PT" sz="1800" noProof="0"/>
          </a:p>
        </p:txBody>
      </p:sp>
      <p:cxnSp>
        <p:nvCxnSpPr>
          <p:cNvPr id="12" name="Conexão Reta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Clique para editar os Estilos de título do modelo global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Quinto nível</a:t>
            </a:r>
          </a:p>
        </p:txBody>
      </p:sp>
      <p:sp>
        <p:nvSpPr>
          <p:cNvPr id="6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451C1A9-3451-4A5F-8834-AF78C0CE012E}" type="datetime1">
              <a:rPr lang="pt-PT" noProof="0" smtClean="0"/>
              <a:t>20/11/2023</a:t>
            </a:fld>
            <a:endParaRPr lang="pt-PT" noProof="0"/>
          </a:p>
        </p:txBody>
      </p:sp>
      <p:sp>
        <p:nvSpPr>
          <p:cNvPr id="7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e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Clique para editar os Estilos de título do modelo global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PT" sz="1800" noProof="0"/>
          </a:p>
        </p:txBody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9350580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1B21E14-45D8-447C-936C-293145A15F9A}" type="datetime1">
              <a:rPr lang="pt-PT" noProof="0" smtClean="0"/>
              <a:t>20/11/2023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cxnSp>
        <p:nvCxnSpPr>
          <p:cNvPr id="8" name="Conexão Reta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707602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PT" sz="4800" dirty="0">
                <a:solidFill>
                  <a:schemeClr val="bg1"/>
                </a:solidFill>
              </a:rPr>
              <a:t>VoIP(</a:t>
            </a:r>
            <a:r>
              <a:rPr lang="pt-PT" sz="4800" dirty="0" err="1">
                <a:solidFill>
                  <a:schemeClr val="bg1"/>
                </a:solidFill>
              </a:rPr>
              <a:t>Voice</a:t>
            </a:r>
            <a:r>
              <a:rPr lang="pt-PT" sz="4800" dirty="0">
                <a:solidFill>
                  <a:schemeClr val="bg1"/>
                </a:solidFill>
              </a:rPr>
              <a:t> </a:t>
            </a:r>
            <a:r>
              <a:rPr lang="pt-PT" sz="4800" dirty="0" err="1">
                <a:solidFill>
                  <a:schemeClr val="bg1"/>
                </a:solidFill>
              </a:rPr>
              <a:t>Over</a:t>
            </a:r>
            <a:r>
              <a:rPr lang="pt-PT" sz="4800" dirty="0">
                <a:solidFill>
                  <a:schemeClr val="bg1"/>
                </a:solidFill>
              </a:rPr>
              <a:t> Internet </a:t>
            </a:r>
            <a:r>
              <a:rPr lang="pt-PT" sz="4800" dirty="0" err="1">
                <a:solidFill>
                  <a:schemeClr val="bg1"/>
                </a:solidFill>
              </a:rPr>
              <a:t>Protocol</a:t>
            </a:r>
            <a:r>
              <a:rPr lang="pt-PT" sz="4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6" name="Imagem 5" descr="Uma imagem com logótipo, símbolo, Tipo de letra, Gráficos&#10;&#10;Descrição gerada automaticamente">
            <a:extLst>
              <a:ext uri="{FF2B5EF4-FFF2-40B4-BE49-F238E27FC236}">
                <a16:creationId xmlns:a16="http://schemas.microsoft.com/office/drawing/2014/main" id="{E92A02E4-E8DA-EEDC-1ACE-320C9916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53" y="3956598"/>
            <a:ext cx="3324225" cy="1958736"/>
          </a:xfrm>
          <a:prstGeom prst="rect">
            <a:avLst/>
          </a:prstGeom>
        </p:spPr>
      </p:pic>
      <p:pic>
        <p:nvPicPr>
          <p:cNvPr id="4" name="Imagem 3" descr="Uma imagem com texto, Gráficos, círculo, Tipo de letra&#10;&#10;Descrição gerada automaticamente">
            <a:extLst>
              <a:ext uri="{FF2B5EF4-FFF2-40B4-BE49-F238E27FC236}">
                <a16:creationId xmlns:a16="http://schemas.microsoft.com/office/drawing/2014/main" id="{5A446BC1-570A-8063-A97D-4A66968CC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4" y="395268"/>
            <a:ext cx="2271022" cy="209691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9209C83-4050-7810-9B8A-169F3592354A}"/>
              </a:ext>
            </a:extLst>
          </p:cNvPr>
          <p:cNvSpPr txBox="1"/>
          <p:nvPr/>
        </p:nvSpPr>
        <p:spPr>
          <a:xfrm>
            <a:off x="409054" y="6152089"/>
            <a:ext cx="270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José Martins, 2212947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pt-PT" dirty="0">
                <a:latin typeface="Segoe UI Light" panose="020B0502040204020203" pitchFamily="34" charset="0"/>
                <a:cs typeface="Segoe UI Light" panose="020B0502040204020203" pitchFamily="34" charset="0"/>
              </a:rPr>
              <a:t>S0_PA_Lubuntu 22.04 – Zoiper5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B674D24-94B1-6DFF-5A88-74FD44CD41DC}"/>
              </a:ext>
            </a:extLst>
          </p:cNvPr>
          <p:cNvSpPr txBox="1"/>
          <p:nvPr/>
        </p:nvSpPr>
        <p:spPr>
          <a:xfrm>
            <a:off x="521207" y="1968500"/>
            <a:ext cx="2882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/>
              <a:t>Domain</a:t>
            </a:r>
            <a:r>
              <a:rPr lang="pt-PT" dirty="0"/>
              <a:t>: 192.168.29.238</a:t>
            </a:r>
          </a:p>
        </p:txBody>
      </p:sp>
      <p:pic>
        <p:nvPicPr>
          <p:cNvPr id="7" name="Imagem 6" descr="Uma imagem com texto, captura de ecrã, software, Ícone de computador&#10;&#10;Descrição gerada automaticamente">
            <a:extLst>
              <a:ext uri="{FF2B5EF4-FFF2-40B4-BE49-F238E27FC236}">
                <a16:creationId xmlns:a16="http://schemas.microsoft.com/office/drawing/2014/main" id="{337E7616-B5C3-4F98-C960-7D127DFB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1530855"/>
            <a:ext cx="7657593" cy="45349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B7F2B53-DC55-CCB2-6298-FF7A044CEA66}"/>
              </a:ext>
            </a:extLst>
          </p:cNvPr>
          <p:cNvSpPr txBox="1"/>
          <p:nvPr/>
        </p:nvSpPr>
        <p:spPr>
          <a:xfrm>
            <a:off x="521207" y="2723634"/>
            <a:ext cx="182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Username</a:t>
            </a:r>
            <a:r>
              <a:rPr lang="pt-PT" dirty="0"/>
              <a:t>: 2002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FCB627-95C7-4594-FE4A-3EE1FBA6C21E}"/>
              </a:ext>
            </a:extLst>
          </p:cNvPr>
          <p:cNvSpPr txBox="1"/>
          <p:nvPr/>
        </p:nvSpPr>
        <p:spPr>
          <a:xfrm>
            <a:off x="521206" y="3429000"/>
            <a:ext cx="182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Password: ****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04E46-E2B7-4BE7-0F32-E7622552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Resultados e Testes</a:t>
            </a:r>
          </a:p>
        </p:txBody>
      </p:sp>
      <p:pic>
        <p:nvPicPr>
          <p:cNvPr id="3" name="WhatsApp Video 2023-11-20 at 11.15.47">
            <a:hlinkClick r:id="" action="ppaction://media"/>
            <a:extLst>
              <a:ext uri="{FF2B5EF4-FFF2-40B4-BE49-F238E27FC236}">
                <a16:creationId xmlns:a16="http://schemas.microsoft.com/office/drawing/2014/main" id="{CECF8F70-6826-94C4-6899-A64137C07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7123" y="1321961"/>
            <a:ext cx="8631743" cy="48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521208" y="1536192"/>
            <a:ext cx="11327892" cy="640080"/>
          </a:xfrm>
        </p:spPr>
        <p:txBody>
          <a:bodyPr rtlCol="0">
            <a:normAutofit/>
          </a:bodyPr>
          <a:lstStyle/>
          <a:p>
            <a:pPr rtl="0"/>
            <a:r>
              <a:rPr lang="pt-PT" dirty="0">
                <a:latin typeface="Segoe UI Light" panose="020B0502040204020203" pitchFamily="34" charset="0"/>
                <a:cs typeface="Segoe UI Light" panose="020B0502040204020203" pitchFamily="34" charset="0"/>
              </a:rPr>
              <a:t>Perguntas?</a:t>
            </a:r>
          </a:p>
        </p:txBody>
      </p:sp>
      <p:pic>
        <p:nvPicPr>
          <p:cNvPr id="4" name="Imagem 3" descr="Uma imagem com texto, Gráficos, círculo, Tipo de letra&#10;&#10;Descrição gerada automaticamente">
            <a:extLst>
              <a:ext uri="{FF2B5EF4-FFF2-40B4-BE49-F238E27FC236}">
                <a16:creationId xmlns:a16="http://schemas.microsoft.com/office/drawing/2014/main" id="{EADF9208-83D0-E5F0-BCCC-70A087F6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398" y="215900"/>
            <a:ext cx="2282702" cy="2107695"/>
          </a:xfrm>
          <a:prstGeom prst="rect">
            <a:avLst/>
          </a:prstGeom>
        </p:spPr>
      </p:pic>
      <p:pic>
        <p:nvPicPr>
          <p:cNvPr id="12" name="Imagem 11" descr="Uma imagem com texto, homem, Cara humana, captura de ecrã&#10;&#10;Descrição gerada automaticamente">
            <a:extLst>
              <a:ext uri="{FF2B5EF4-FFF2-40B4-BE49-F238E27FC236}">
                <a16:creationId xmlns:a16="http://schemas.microsoft.com/office/drawing/2014/main" id="{A33BCD2F-1E07-FBCA-5FE3-40C09C5A9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7" y="2679835"/>
            <a:ext cx="5249863" cy="40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070593" cy="640080"/>
          </a:xfrm>
        </p:spPr>
        <p:txBody>
          <a:bodyPr rtlCol="0">
            <a:noAutofit/>
          </a:bodyPr>
          <a:lstStyle/>
          <a:p>
            <a:pPr rtl="0"/>
            <a:r>
              <a:rPr lang="pt-PT" dirty="0">
                <a:latin typeface="Segoe UI Light" panose="020B0502040204020203" pitchFamily="34" charset="0"/>
                <a:cs typeface="Segoe UI Light" panose="020B0502040204020203" pitchFamily="34" charset="0"/>
              </a:rPr>
              <a:t>O que é o VoIP?</a:t>
            </a:r>
          </a:p>
        </p:txBody>
      </p:sp>
      <p:sp>
        <p:nvSpPr>
          <p:cNvPr id="38" name="Marcador de Posição de Conteúdo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PT" sz="1600" dirty="0">
                <a:latin typeface="Segoe UI" panose="020B0502040204020203" pitchFamily="34" charset="0"/>
                <a:cs typeface="Segoe UI" panose="020B0502040204020203" pitchFamily="34" charset="0"/>
              </a:rPr>
              <a:t>O Protocolo de Voz sobre IP (VoIP) é um termo usado para descrever o serviço que consiste na transmissão de informação de voz através do protocolo IP (Protocolo de Internet).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PT" sz="1600" dirty="0">
                <a:latin typeface="Segoe UI" panose="020B0502040204020203" pitchFamily="34" charset="0"/>
                <a:cs typeface="Segoe UI" panose="020B0502040204020203" pitchFamily="34" charset="0"/>
              </a:rPr>
              <a:t>Com esta abordagem, as conversas são convertidas em pacotes de dados, enviados pela rede e novamente transformadas em áudio no destino final.</a:t>
            </a:r>
          </a:p>
        </p:txBody>
      </p:sp>
      <p:pic>
        <p:nvPicPr>
          <p:cNvPr id="3" name="Imagem 2" descr="Uma imagem com design&#10;&#10;Descrição gerada automaticamente">
            <a:extLst>
              <a:ext uri="{FF2B5EF4-FFF2-40B4-BE49-F238E27FC236}">
                <a16:creationId xmlns:a16="http://schemas.microsoft.com/office/drawing/2014/main" id="{3DE4C4FA-666C-AE4E-D836-2190420A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14" y="1524708"/>
            <a:ext cx="6870455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40D31-793D-149F-006B-E7F66447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Para que serve o VoIP?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0650BFC-983F-A4E7-7054-427B196397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PT" sz="1600" dirty="0"/>
              <a:t>A principal finalidade do VoIP é fornecer um meio eficiente e económico de comunicação por voz, ultrapassando as limitações das linhas telefónicas convencionais. </a:t>
            </a:r>
          </a:p>
          <a:p>
            <a:r>
              <a:rPr lang="pt-PT" sz="1600" dirty="0"/>
              <a:t>VoIP consegue ainda oferecer funcionalidades avançadas, como videoconferência, mensagens de voz, transferência de ficheiros e integração com outras aplicações.</a:t>
            </a:r>
          </a:p>
        </p:txBody>
      </p:sp>
      <p:pic>
        <p:nvPicPr>
          <p:cNvPr id="6" name="Imagem 5" descr="Uma imagem com texto, logótipo, Tipo de letra, símbolo&#10;&#10;Descrição gerada automaticamente">
            <a:extLst>
              <a:ext uri="{FF2B5EF4-FFF2-40B4-BE49-F238E27FC236}">
                <a16:creationId xmlns:a16="http://schemas.microsoft.com/office/drawing/2014/main" id="{F28679EE-2F11-5983-4954-12F90E1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25" y="2590800"/>
            <a:ext cx="5779450" cy="208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Segoe UI Light" panose="020B0502040204020203" pitchFamily="34" charset="0"/>
                <a:cs typeface="Segoe UI Light" panose="020B0502040204020203" pitchFamily="34" charset="0"/>
              </a:rPr>
              <a:t>Algumas </a:t>
            </a:r>
            <a:r>
              <a:rPr lang="pt-PT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vantagens</a:t>
            </a:r>
            <a:r>
              <a:rPr lang="pt-PT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VoIP</a:t>
            </a:r>
          </a:p>
        </p:txBody>
      </p:sp>
      <p:sp>
        <p:nvSpPr>
          <p:cNvPr id="25" name="Marcador de Posição de Conteúdo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pt-P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upo 17" descr="Círculo pequeno com o número 1 a indicar o passo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PT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Marcador de Posição de Conteúdo 17"/>
          <p:cNvSpPr txBox="1">
            <a:spLocks/>
          </p:cNvSpPr>
          <p:nvPr/>
        </p:nvSpPr>
        <p:spPr>
          <a:xfrm>
            <a:off x="1056513" y="1957387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Custos de manutenção reduzidos;</a:t>
            </a:r>
            <a:endParaRPr lang="pt-PT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upo 32" descr="Círculo pequeno com o número 2 a indicar o passo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PT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Marcador de Posição de Conteúdo 17"/>
          <p:cNvSpPr txBox="1">
            <a:spLocks/>
          </p:cNvSpPr>
          <p:nvPr/>
        </p:nvSpPr>
        <p:spPr>
          <a:xfrm>
            <a:off x="1056513" y="2804257"/>
            <a:ext cx="4734687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Eliminação de tarifas de chamadas ou planos de telefone;</a:t>
            </a:r>
          </a:p>
        </p:txBody>
      </p:sp>
      <p:grpSp>
        <p:nvGrpSpPr>
          <p:cNvPr id="22" name="Grupo 21" descr="Círculo pequeno com o número 3 a indicar o passo 3"/>
          <p:cNvGrpSpPr/>
          <p:nvPr/>
        </p:nvGrpSpPr>
        <p:grpSpPr bwMode="blackWhite">
          <a:xfrm>
            <a:off x="541609" y="3611430"/>
            <a:ext cx="558179" cy="409838"/>
            <a:chOff x="6953426" y="711274"/>
            <a:chExt cx="558179" cy="409838"/>
          </a:xfrm>
        </p:grpSpPr>
        <p:sp>
          <p:nvSpPr>
            <p:cNvPr id="24" name="Oval 2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30" name="Caixa de texto 29" descr="Número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PT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Marcador de Posição de Conteúdo 17"/>
          <p:cNvSpPr txBox="1">
            <a:spLocks/>
          </p:cNvSpPr>
          <p:nvPr/>
        </p:nvSpPr>
        <p:spPr>
          <a:xfrm>
            <a:off x="1056513" y="3587819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Melhorar a produtividade e o tempo de resposta;</a:t>
            </a:r>
            <a:endParaRPr lang="pt-PT" sz="16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upo 36" descr="Círculo pequeno com o número 4 a indicar o passo 4"/>
          <p:cNvGrpSpPr/>
          <p:nvPr/>
        </p:nvGrpSpPr>
        <p:grpSpPr bwMode="blackWhite">
          <a:xfrm>
            <a:off x="531552" y="4520037"/>
            <a:ext cx="558179" cy="409838"/>
            <a:chOff x="6953426" y="711274"/>
            <a:chExt cx="558179" cy="409838"/>
          </a:xfrm>
        </p:grpSpPr>
        <p:sp>
          <p:nvSpPr>
            <p:cNvPr id="38" name="Oval 37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39" name="Caixa de texto 38" descr="Número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PT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Marcador de Posição de Conteúdo 17"/>
          <p:cNvSpPr txBox="1">
            <a:spLocks/>
          </p:cNvSpPr>
          <p:nvPr/>
        </p:nvSpPr>
        <p:spPr>
          <a:xfrm>
            <a:off x="1056513" y="4538754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Integrar-se com outras aplicações empresariais.</a:t>
            </a:r>
          </a:p>
        </p:txBody>
      </p:sp>
      <p:pic>
        <p:nvPicPr>
          <p:cNvPr id="3" name="Imagem 2" descr="Uma imagem com eletrónica, pessoa, texto, Dispositivo eletrónico&#10;&#10;Descrição gerada automaticamente">
            <a:extLst>
              <a:ext uri="{FF2B5EF4-FFF2-40B4-BE49-F238E27FC236}">
                <a16:creationId xmlns:a16="http://schemas.microsoft.com/office/drawing/2014/main" id="{9D4CA5B4-EBAE-56D5-9955-FBAA6449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2" y="2125465"/>
            <a:ext cx="4504252" cy="33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Segoe UI Light" panose="020B0502040204020203" pitchFamily="34" charset="0"/>
                <a:cs typeface="Segoe UI Light" panose="020B0502040204020203" pitchFamily="34" charset="0"/>
              </a:rPr>
              <a:t>Algumas </a:t>
            </a:r>
            <a:r>
              <a:rPr lang="pt-PT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desvantagens</a:t>
            </a:r>
            <a:r>
              <a:rPr lang="pt-PT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VoIP</a:t>
            </a:r>
          </a:p>
        </p:txBody>
      </p:sp>
      <p:grpSp>
        <p:nvGrpSpPr>
          <p:cNvPr id="18" name="Grupo 17" descr="Círculo pequeno com o número 1 a indicar o passo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20" name="Caixa de texto 19" descr="Número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PT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Marcador de Posição de Conteúdo 17"/>
          <p:cNvSpPr txBox="1">
            <a:spLocks/>
          </p:cNvSpPr>
          <p:nvPr/>
        </p:nvSpPr>
        <p:spPr>
          <a:xfrm>
            <a:off x="1084676" y="1917997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Necessidade de uma ligação à Internet de alta velocidade;</a:t>
            </a:r>
            <a:endParaRPr lang="pt-PT" sz="1600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upo 32" descr="Círculo pequeno com o número 2 a indicar o passo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Círculo pequeno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35" name="Caixa de texto 34" descr="Número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PT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Marcador de Posição de Conteúdo 17"/>
          <p:cNvSpPr txBox="1">
            <a:spLocks/>
          </p:cNvSpPr>
          <p:nvPr/>
        </p:nvSpPr>
        <p:spPr>
          <a:xfrm>
            <a:off x="1056513" y="2843594"/>
            <a:ext cx="4734687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pt-PT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Necessária ter uma fonte de eletricidade fiável</a:t>
            </a:r>
          </a:p>
        </p:txBody>
      </p:sp>
      <p:sp>
        <p:nvSpPr>
          <p:cNvPr id="40" name="Marcador de Posição de Conteúdo 17"/>
          <p:cNvSpPr txBox="1">
            <a:spLocks/>
          </p:cNvSpPr>
          <p:nvPr/>
        </p:nvSpPr>
        <p:spPr>
          <a:xfrm>
            <a:off x="1056513" y="50759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endParaRPr lang="pt-PT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Uma imagem com clipart, Gráficos, desenho">
            <a:extLst>
              <a:ext uri="{FF2B5EF4-FFF2-40B4-BE49-F238E27FC236}">
                <a16:creationId xmlns:a16="http://schemas.microsoft.com/office/drawing/2014/main" id="{2046DF70-853F-0BBD-C671-AD5504CA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589" y="3631099"/>
            <a:ext cx="5039488" cy="2647700"/>
          </a:xfrm>
          <a:prstGeom prst="rect">
            <a:avLst/>
          </a:prstGeom>
        </p:spPr>
      </p:pic>
      <p:pic>
        <p:nvPicPr>
          <p:cNvPr id="6" name="Imagem 5" descr="Uma imagem com texto, Tipo de letra, Gráficos, símbolo&#10;&#10;Descrição gerada automaticamente">
            <a:extLst>
              <a:ext uri="{FF2B5EF4-FFF2-40B4-BE49-F238E27FC236}">
                <a16:creationId xmlns:a16="http://schemas.microsoft.com/office/drawing/2014/main" id="{42ADBC45-F1F4-E4E2-1AE4-78B6D8727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826" y="3808667"/>
            <a:ext cx="2647700" cy="2647700"/>
          </a:xfrm>
          <a:prstGeom prst="rect">
            <a:avLst/>
          </a:prstGeom>
        </p:spPr>
      </p:pic>
      <p:pic>
        <p:nvPicPr>
          <p:cNvPr id="8" name="Imagem 7" descr="Uma imagem com vela, interior, pessoa, parede&#10;&#10;Descrição gerada automaticamente">
            <a:extLst>
              <a:ext uri="{FF2B5EF4-FFF2-40B4-BE49-F238E27FC236}">
                <a16:creationId xmlns:a16="http://schemas.microsoft.com/office/drawing/2014/main" id="{85EC2515-41AF-9A19-21EB-C51DB85A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177" y="1397997"/>
            <a:ext cx="3348998" cy="223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latin typeface="Segoe UI Light" panose="020B0502040204020203" pitchFamily="34" charset="0"/>
                <a:cs typeface="Segoe UI Light" panose="020B0502040204020203" pitchFamily="34" charset="0"/>
              </a:rPr>
              <a:t>Cenário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2FD1FD72-C8D3-1481-D064-7521D045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52" y="2118908"/>
            <a:ext cx="7572214" cy="29123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B693D52-F8ED-4482-8AD5-AFBC8F52B15D}"/>
              </a:ext>
            </a:extLst>
          </p:cNvPr>
          <p:cNvSpPr txBox="1"/>
          <p:nvPr/>
        </p:nvSpPr>
        <p:spPr>
          <a:xfrm>
            <a:off x="1937856" y="1749576"/>
            <a:ext cx="155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Ubuntu 22.04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904E3F2-ACC4-0223-01AD-753397C2F53A}"/>
              </a:ext>
            </a:extLst>
          </p:cNvPr>
          <p:cNvSpPr txBox="1"/>
          <p:nvPr/>
        </p:nvSpPr>
        <p:spPr>
          <a:xfrm>
            <a:off x="1556158" y="5031298"/>
            <a:ext cx="231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S0_PA_lubuntu 22.04</a:t>
            </a:r>
            <a:endParaRPr lang="pt-PT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E53D-00E8-B57E-3E21-EABC7C45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Asterisk</a:t>
            </a:r>
            <a:r>
              <a:rPr lang="pt-PT" dirty="0"/>
              <a:t> - </a:t>
            </a:r>
            <a:r>
              <a:rPr lang="pt-PT" dirty="0" err="1"/>
              <a:t>FreePBX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70C3204-D7EB-1788-CE6C-60D0B6CDBF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PT" sz="1800" dirty="0"/>
              <a:t>O </a:t>
            </a:r>
            <a:r>
              <a:rPr lang="pt-PT" sz="1800" dirty="0" err="1"/>
              <a:t>FreePBX</a:t>
            </a:r>
            <a:r>
              <a:rPr lang="pt-PT" sz="1800" dirty="0"/>
              <a:t> é uma interface gráfica, de código aberto, que controla e faz a gestão do </a:t>
            </a:r>
            <a:r>
              <a:rPr lang="pt-PT" sz="1800" dirty="0" err="1"/>
              <a:t>Asterisk</a:t>
            </a:r>
            <a:r>
              <a:rPr lang="pt-PT" sz="1800" dirty="0"/>
              <a:t> (PBX), um servidor de comunicação de código aberto. O </a:t>
            </a:r>
            <a:r>
              <a:rPr lang="pt-PT" sz="1800" dirty="0" err="1"/>
              <a:t>FreePBX</a:t>
            </a:r>
            <a:r>
              <a:rPr lang="pt-PT" sz="1800" dirty="0"/>
              <a:t> é licenciado sob a Licença Pública Geral GNU (GPL), uma licença de código aberto.</a:t>
            </a:r>
          </a:p>
        </p:txBody>
      </p:sp>
      <p:pic>
        <p:nvPicPr>
          <p:cNvPr id="5" name="Imagem 4" descr="Uma imagem com texto, logótipo, Gráficos, Tipo de letra&#10;&#10;Descrição gerada automaticamente">
            <a:extLst>
              <a:ext uri="{FF2B5EF4-FFF2-40B4-BE49-F238E27FC236}">
                <a16:creationId xmlns:a16="http://schemas.microsoft.com/office/drawing/2014/main" id="{11CA2F6C-90D7-19D8-0E5B-72A28ACE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04" y="2510917"/>
            <a:ext cx="6642100" cy="347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A6AC9-42CD-DDD6-971F-31149B0B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Extensões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BD89CE-9B94-9019-0A47-DBEB6E132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PT" sz="1800" dirty="0"/>
              <a:t>New SIP[</a:t>
            </a:r>
            <a:r>
              <a:rPr lang="pt-PT" sz="1800" dirty="0" err="1"/>
              <a:t>chan_pjsip</a:t>
            </a:r>
            <a:r>
              <a:rPr lang="pt-PT" sz="1800" dirty="0"/>
              <a:t>] </a:t>
            </a:r>
            <a:r>
              <a:rPr lang="pt-PT" sz="1800" dirty="0" err="1"/>
              <a:t>Extension</a:t>
            </a:r>
            <a:endParaRPr lang="pt-PT" sz="1800" dirty="0"/>
          </a:p>
          <a:p>
            <a:r>
              <a:rPr lang="pt-PT" sz="1800" dirty="0"/>
              <a:t>UDP – Porto 5060</a:t>
            </a:r>
          </a:p>
          <a:p>
            <a:r>
              <a:rPr lang="pt-PT" sz="1800" dirty="0" err="1"/>
              <a:t>User</a:t>
            </a:r>
            <a:r>
              <a:rPr lang="pt-PT" sz="1800" dirty="0"/>
              <a:t> </a:t>
            </a:r>
            <a:r>
              <a:rPr lang="pt-PT" sz="1800" dirty="0" err="1"/>
              <a:t>Extension</a:t>
            </a:r>
            <a:r>
              <a:rPr lang="pt-PT" sz="1800" dirty="0"/>
              <a:t>: 2000 e 2001</a:t>
            </a:r>
          </a:p>
          <a:p>
            <a:r>
              <a:rPr lang="pt-PT" sz="1800" dirty="0"/>
              <a:t>Display </a:t>
            </a:r>
            <a:r>
              <a:rPr lang="pt-PT" sz="1800" dirty="0" err="1"/>
              <a:t>Name</a:t>
            </a:r>
            <a:r>
              <a:rPr lang="pt-PT" sz="1800" dirty="0"/>
              <a:t>: ZPCPD1 e ZPCPD2</a:t>
            </a:r>
          </a:p>
          <a:p>
            <a:r>
              <a:rPr lang="pt-PT" sz="1800" dirty="0" err="1"/>
              <a:t>Secret</a:t>
            </a:r>
            <a:r>
              <a:rPr lang="pt-PT" sz="1800" dirty="0"/>
              <a:t>: **** e ****</a:t>
            </a:r>
          </a:p>
        </p:txBody>
      </p:sp>
      <p:pic>
        <p:nvPicPr>
          <p:cNvPr id="5" name="Imagem 4" descr="Uma imagem com texto, captura de ecrã, software, Ícone de computador&#10;&#10;Descrição gerada automaticamente">
            <a:extLst>
              <a:ext uri="{FF2B5EF4-FFF2-40B4-BE49-F238E27FC236}">
                <a16:creationId xmlns:a16="http://schemas.microsoft.com/office/drawing/2014/main" id="{84C03323-63F2-CEB1-2109-FC7498DE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91" y="1600708"/>
            <a:ext cx="7747410" cy="42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Ubuntu 22.04 - </a:t>
            </a:r>
            <a:r>
              <a:rPr lang="pt-PT" dirty="0" err="1"/>
              <a:t>Linphone</a:t>
            </a:r>
            <a:endParaRPr lang="pt-PT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Marcador de Posição de Conteúdo 17"/>
          <p:cNvSpPr txBox="1">
            <a:spLocks/>
          </p:cNvSpPr>
          <p:nvPr/>
        </p:nvSpPr>
        <p:spPr>
          <a:xfrm>
            <a:off x="630267" y="2705652"/>
            <a:ext cx="3438556" cy="58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pt-PT" sz="1800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sudo</a:t>
            </a:r>
            <a:r>
              <a:rPr lang="pt-PT" sz="1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PT" sz="1800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apt</a:t>
            </a:r>
            <a:r>
              <a:rPr lang="pt-PT" sz="1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PT" sz="1800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install</a:t>
            </a:r>
            <a:r>
              <a:rPr lang="pt-PT" sz="1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PT" sz="1800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linphone</a:t>
            </a:r>
            <a:r>
              <a:rPr lang="pt-PT" sz="18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pt-PT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0" name="Conexão Ret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02200" y="1345624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8A7A6-BE84-C1C2-4BA4-6345FBE7722F}"/>
              </a:ext>
            </a:extLst>
          </p:cNvPr>
          <p:cNvSpPr txBox="1"/>
          <p:nvPr/>
        </p:nvSpPr>
        <p:spPr>
          <a:xfrm>
            <a:off x="630267" y="3607275"/>
            <a:ext cx="343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sip:2001@192.168.29.238:5060</a:t>
            </a:r>
          </a:p>
        </p:txBody>
      </p:sp>
      <p:pic>
        <p:nvPicPr>
          <p:cNvPr id="8" name="Imagem 7" descr="Uma imagem com texto, captura de ecrã, software, Ícone de computador&#10;&#10;Descrição gerada automaticamente">
            <a:extLst>
              <a:ext uri="{FF2B5EF4-FFF2-40B4-BE49-F238E27FC236}">
                <a16:creationId xmlns:a16="http://schemas.microsoft.com/office/drawing/2014/main" id="{63B961D2-3EC7-81CD-8731-A3154D3B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62" y="1444147"/>
            <a:ext cx="6943451" cy="49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theme/theme1.xml><?xml version="1.0" encoding="utf-8"?>
<a:theme xmlns:a="http://schemas.openxmlformats.org/drawingml/2006/main" name="Bem-vindo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28_TF10001108_Win32" id="{B57D3996-08C2-4980-A62B-F01B29EFC6F0}" vid="{939A279F-4A5C-46B3-BFEE-EC3E5DEDDE6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{5C8589E8-D5EB-4479-8A86-C7945ED059E1}tf10001108_win32</Template>
  <TotalTime>243</TotalTime>
  <Words>323</Words>
  <Application>Microsoft Office PowerPoint</Application>
  <PresentationFormat>Ecrã Panorâmico</PresentationFormat>
  <Paragraphs>50</Paragraphs>
  <Slides>12</Slides>
  <Notes>8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Segoe UI Semibold</vt:lpstr>
      <vt:lpstr>Bem-vindoDoc</vt:lpstr>
      <vt:lpstr>VoIP(Voice Over Internet Protocol)</vt:lpstr>
      <vt:lpstr>O que é o VoIP?</vt:lpstr>
      <vt:lpstr>Para que serve o VoIP?</vt:lpstr>
      <vt:lpstr>Algumas vantagens do VoIP</vt:lpstr>
      <vt:lpstr>Algumas desvantagens do VoIP</vt:lpstr>
      <vt:lpstr>Cenário</vt:lpstr>
      <vt:lpstr>Asterisk - FreePBX</vt:lpstr>
      <vt:lpstr>Extensões </vt:lpstr>
      <vt:lpstr>Ubuntu 22.04 - Linphone</vt:lpstr>
      <vt:lpstr>S0_PA_Lubuntu 22.04 – Zoiper5</vt:lpstr>
      <vt:lpstr>Resultados e Testes</vt:lpstr>
      <vt:lpstr>Perguntas?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VoIP(Voice Over Internet Protocol)</dc:title>
  <dc:creator>José Pedro</dc:creator>
  <cp:keywords/>
  <cp:lastModifiedBy>José Pedro Martins</cp:lastModifiedBy>
  <cp:revision>27</cp:revision>
  <dcterms:created xsi:type="dcterms:W3CDTF">2023-11-17T12:06:19Z</dcterms:created>
  <dcterms:modified xsi:type="dcterms:W3CDTF">2023-11-20T13:42:47Z</dcterms:modified>
  <cp:version/>
</cp:coreProperties>
</file>